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321" r:id="rId5"/>
    <p:sldId id="305" r:id="rId6"/>
    <p:sldId id="309" r:id="rId7"/>
    <p:sldId id="306" r:id="rId8"/>
    <p:sldId id="310" r:id="rId9"/>
    <p:sldId id="316" r:id="rId10"/>
    <p:sldId id="307" r:id="rId11"/>
    <p:sldId id="308" r:id="rId12"/>
    <p:sldId id="320" r:id="rId13"/>
    <p:sldId id="314" r:id="rId14"/>
    <p:sldId id="315" r:id="rId15"/>
    <p:sldId id="318" r:id="rId16"/>
    <p:sldId id="300" r:id="rId17"/>
    <p:sldId id="319" r:id="rId18"/>
    <p:sldId id="322" r:id="rId19"/>
    <p:sldId id="329" r:id="rId20"/>
    <p:sldId id="323" r:id="rId21"/>
    <p:sldId id="325" r:id="rId22"/>
    <p:sldId id="326" r:id="rId23"/>
    <p:sldId id="328" r:id="rId24"/>
    <p:sldId id="330" r:id="rId25"/>
    <p:sldId id="332" r:id="rId26"/>
    <p:sldId id="331" r:id="rId27"/>
    <p:sldId id="333" r:id="rId28"/>
    <p:sldId id="335" r:id="rId29"/>
    <p:sldId id="336" r:id="rId30"/>
    <p:sldId id="337" r:id="rId31"/>
    <p:sldId id="284" r:id="rId32"/>
    <p:sldId id="32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xNqbG+Ce45K3k+L3s6RrEzFsO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AF"/>
    <a:srgbClr val="4F7921"/>
    <a:srgbClr val="83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68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6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278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2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83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42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7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23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774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25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113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833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47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65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93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178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90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460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79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97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881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9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24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96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64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79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63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2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body" idx="1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2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3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4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Google Shape;7;p32"/>
          <p:cNvPicPr preferRelativeResize="0"/>
          <p:nvPr/>
        </p:nvPicPr>
        <p:blipFill rotWithShape="1">
          <a:blip r:embed="rId13">
            <a:alphaModFix amt="35000"/>
          </a:blip>
          <a:srcRect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2"/>
          <p:cNvSpPr txBox="1"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dt" idx="10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ftr" idx="11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sldNum" idx="12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3" name="Google Shape;13;p32" descr="{&quot;HashCode&quot;:234798859,&quot;Placement&quot;:&quot;Footer&quot;,&quot;Top&quot;:519.343,&quot;Left&quot;:0.0,&quot;SlideWidth&quot;:960,&quot;SlideHeight&quot;:540}"/>
          <p:cNvSpPr txBox="1"/>
          <p:nvPr/>
        </p:nvSpPr>
        <p:spPr>
          <a:xfrm>
            <a:off x="0" y="6595656"/>
            <a:ext cx="1368054" cy="26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Interne SNCF Réseau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13447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3047" y="-7282"/>
            <a:ext cx="12191999" cy="22932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90569" y="366051"/>
            <a:ext cx="12007813" cy="15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Rapport de projet BTS SNEC  :</a:t>
            </a:r>
            <a:br>
              <a:rPr lang="en-US" dirty="0"/>
            </a:br>
            <a:r>
              <a:rPr lang="fr-FR" dirty="0"/>
              <a:t>Boîtier de mise à jour des horloges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350230" y="3065526"/>
            <a:ext cx="3857048" cy="177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Adamou </a:t>
            </a:r>
            <a:r>
              <a:rPr lang="fr-FR" sz="2200" dirty="0" err="1">
                <a:solidFill>
                  <a:schemeClr val="dk2"/>
                </a:solidFill>
              </a:rPr>
              <a:t>Astadjoulde</a:t>
            </a:r>
            <a:br>
              <a:rPr lang="fr-FR" sz="2200" dirty="0">
                <a:solidFill>
                  <a:schemeClr val="dk2"/>
                </a:solidFill>
              </a:rPr>
            </a:br>
            <a:endParaRPr lang="fr-FR" sz="22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Etudiant à Schola nova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Alternance à la SNCF Réseau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 sz="2200" dirty="0">
                <a:solidFill>
                  <a:schemeClr val="dk2"/>
                </a:solidFill>
              </a:rPr>
              <a:t>Année 2022/2024</a:t>
            </a:r>
          </a:p>
        </p:txBody>
      </p:sp>
      <p:pic>
        <p:nvPicPr>
          <p:cNvPr id="1026" name="Picture 2" descr="Horloge de gare SNCF - Gorgy Timing">
            <a:extLst>
              <a:ext uri="{FF2B5EF4-FFF2-40B4-BE49-F238E27FC236}">
                <a16:creationId xmlns:a16="http://schemas.microsoft.com/office/drawing/2014/main" id="{43A26839-4B1E-6B3D-9FE6-54E8F2D0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74" y="3146612"/>
            <a:ext cx="7650296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NCF Réseau">
            <a:extLst>
              <a:ext uri="{FF2B5EF4-FFF2-40B4-BE49-F238E27FC236}">
                <a16:creationId xmlns:a16="http://schemas.microsoft.com/office/drawing/2014/main" id="{745AE7C6-FBC4-623C-57C9-1090BCA3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90" y="423069"/>
            <a:ext cx="1432580" cy="14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hola Nova - BTS et Bachelors en alternance">
            <a:extLst>
              <a:ext uri="{FF2B5EF4-FFF2-40B4-BE49-F238E27FC236}">
                <a16:creationId xmlns:a16="http://schemas.microsoft.com/office/drawing/2014/main" id="{4CB38E9B-FF13-C792-92E1-2311D0C0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0" y="5622795"/>
            <a:ext cx="2665740" cy="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BDD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ECAE2C-A54A-D10C-5C57-23459E78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36" y="1300124"/>
            <a:ext cx="7170067" cy="56018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CF101A-418D-7CB5-ABFE-5F40F94C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" y="1300124"/>
            <a:ext cx="12163314" cy="4954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E6599A-9C80-28EF-2275-0C825E5AEDE8}"/>
              </a:ext>
            </a:extLst>
          </p:cNvPr>
          <p:cNvSpPr/>
          <p:nvPr/>
        </p:nvSpPr>
        <p:spPr>
          <a:xfrm>
            <a:off x="1094390" y="6096000"/>
            <a:ext cx="8720169" cy="76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953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d’IBD</a:t>
            </a:r>
            <a:endParaRPr dirty="0"/>
          </a:p>
        </p:txBody>
      </p:sp>
      <p:pic>
        <p:nvPicPr>
          <p:cNvPr id="2" name="Image 1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252ABB00-C5F1-A7B4-8FDE-9D25B9156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3" y="1565937"/>
            <a:ext cx="11706227" cy="46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7C9844-BEA0-DFD0-6BED-B9D30CB27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" y="1521955"/>
            <a:ext cx="12103436" cy="46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2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8"/>
            <a:ext cx="10003218" cy="14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Tableau de synthèse des connectiques et variables utilisées 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2C46EE-033C-9836-127A-C8C37648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4" y="2221331"/>
            <a:ext cx="10951832" cy="34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88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959589F6-E08A-1750-114B-ECD9F731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01" y="1530708"/>
            <a:ext cx="5905804" cy="50104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BEA0AD-5FCD-D39F-DB97-2FB7B435E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01" y="1555928"/>
            <a:ext cx="5905804" cy="5010407"/>
          </a:xfrm>
          <a:prstGeom prst="rect">
            <a:avLst/>
          </a:prstGeom>
        </p:spPr>
      </p:pic>
      <p:sp>
        <p:nvSpPr>
          <p:cNvPr id="12" name="Google Shape;152;p6">
            <a:extLst>
              <a:ext uri="{FF2B5EF4-FFF2-40B4-BE49-F238E27FC236}">
                <a16:creationId xmlns:a16="http://schemas.microsoft.com/office/drawing/2014/main" id="{07345F9C-C372-8ACE-7F0D-4F16136F94C6}"/>
              </a:ext>
            </a:extLst>
          </p:cNvPr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153;p6">
            <a:extLst>
              <a:ext uri="{FF2B5EF4-FFF2-40B4-BE49-F238E27FC236}">
                <a16:creationId xmlns:a16="http://schemas.microsoft.com/office/drawing/2014/main" id="{01F930CE-18AB-8A87-F612-724136905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391" y="-78168"/>
            <a:ext cx="10003218" cy="149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Conception de la carte PCB sur </a:t>
            </a:r>
            <a:r>
              <a:rPr lang="fr-FR" dirty="0" err="1"/>
              <a:t>Kicad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828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3543148" y="1288565"/>
            <a:ext cx="509960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Mesure de la trame sur le circuit AFNOR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554E198-4BC6-FDEE-FDF5-F9FE2B48A0A0}"/>
              </a:ext>
            </a:extLst>
          </p:cNvPr>
          <p:cNvSpPr txBox="1"/>
          <p:nvPr/>
        </p:nvSpPr>
        <p:spPr>
          <a:xfrm>
            <a:off x="538823" y="1779161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Carte de traitement </a:t>
            </a:r>
            <a:r>
              <a:rPr lang="fr-FR" sz="1800" dirty="0" err="1"/>
              <a:t>Teensy</a:t>
            </a:r>
            <a:r>
              <a:rPr lang="fr-FR" sz="1800" dirty="0"/>
              <a:t> 3.2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97C590-4DAA-388D-38E3-A04F2FDD6881}"/>
              </a:ext>
            </a:extLst>
          </p:cNvPr>
          <p:cNvSpPr txBox="1"/>
          <p:nvPr/>
        </p:nvSpPr>
        <p:spPr>
          <a:xfrm>
            <a:off x="1470640" y="6344326"/>
            <a:ext cx="1637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1F1F1F"/>
                </a:solidFill>
                <a:effectLst/>
                <a:latin typeface="+mn-lt"/>
              </a:rPr>
              <a:t>Microcontrôleur</a:t>
            </a:r>
            <a:endParaRPr lang="fr-FR" sz="16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2FDDB-FE67-9168-C791-A778CD4E6526}"/>
              </a:ext>
            </a:extLst>
          </p:cNvPr>
          <p:cNvSpPr/>
          <p:nvPr/>
        </p:nvSpPr>
        <p:spPr>
          <a:xfrm>
            <a:off x="9379131" y="3509554"/>
            <a:ext cx="992777" cy="609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F2FE79-2EA4-8C10-0A68-4E26BBCC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4" y="2748504"/>
            <a:ext cx="3198672" cy="310281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3243AF0-0EBE-3131-BCA4-25B61EA62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90" y="2190106"/>
            <a:ext cx="5983211" cy="39006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522DE6-E481-9069-2972-C29F597B1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62" y="2099860"/>
            <a:ext cx="7175615" cy="416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E891BC-9160-9B15-891F-B9BAD5CE0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76068" y="1913678"/>
            <a:ext cx="4161400" cy="45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3543148" y="1288565"/>
            <a:ext cx="5099607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Mesure de la trame sur le circuit AFNOR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2FDDB-FE67-9168-C791-A778CD4E6526}"/>
              </a:ext>
            </a:extLst>
          </p:cNvPr>
          <p:cNvSpPr/>
          <p:nvPr/>
        </p:nvSpPr>
        <p:spPr>
          <a:xfrm>
            <a:off x="9379131" y="3509554"/>
            <a:ext cx="992777" cy="609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36D8F8-C12B-E603-6094-AD041D9ADF9B}"/>
              </a:ext>
            </a:extLst>
          </p:cNvPr>
          <p:cNvSpPr txBox="1"/>
          <p:nvPr/>
        </p:nvSpPr>
        <p:spPr>
          <a:xfrm>
            <a:off x="7173260" y="6374722"/>
            <a:ext cx="1637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1F1F1F"/>
                </a:solidFill>
                <a:latin typeface="+mn-lt"/>
              </a:rPr>
              <a:t>fc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= 150 Hz</a:t>
            </a:r>
            <a:endParaRPr lang="fr-FR" sz="1600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2A76AE-954D-0D6C-B7B4-C81FE2D4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19" y="1847176"/>
            <a:ext cx="7505895" cy="44826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6DA52AD-0E97-E1A3-D579-2D64C8DB85D3}"/>
              </a:ext>
            </a:extLst>
          </p:cNvPr>
          <p:cNvSpPr txBox="1"/>
          <p:nvPr/>
        </p:nvSpPr>
        <p:spPr>
          <a:xfrm>
            <a:off x="1645108" y="6369622"/>
            <a:ext cx="214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1F1F1F"/>
                </a:solidFill>
                <a:latin typeface="+mn-lt"/>
              </a:rPr>
              <a:t>Filtre passe bas</a:t>
            </a:r>
            <a:endParaRPr lang="fr-FR" sz="1600" dirty="0">
              <a:latin typeface="+mn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59EBA5-7761-D645-6728-E3614D95E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810" y="2269269"/>
            <a:ext cx="4492669" cy="36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955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(Amplification)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39980A-31F8-A03D-EA27-8F2531C4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6" y="2741957"/>
            <a:ext cx="5400918" cy="29728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73EECB-35EA-187E-D19E-7BDC6301E075}"/>
              </a:ext>
            </a:extLst>
          </p:cNvPr>
          <p:cNvSpPr txBox="1"/>
          <p:nvPr/>
        </p:nvSpPr>
        <p:spPr>
          <a:xfrm>
            <a:off x="5752730" y="5849604"/>
            <a:ext cx="680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1F1F1F"/>
                </a:solidFill>
                <a:latin typeface="+mn-lt"/>
              </a:rPr>
              <a:t>PSim</a:t>
            </a:r>
            <a:endParaRPr lang="fr-FR" sz="1600" dirty="0">
              <a:latin typeface="+mn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D06AD6-235C-D5B1-AC53-FEE8A74AD2AA}"/>
              </a:ext>
            </a:extLst>
          </p:cNvPr>
          <p:cNvSpPr txBox="1"/>
          <p:nvPr/>
        </p:nvSpPr>
        <p:spPr>
          <a:xfrm>
            <a:off x="5462193" y="2036306"/>
            <a:ext cx="125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1F1F1F"/>
                </a:solidFill>
                <a:latin typeface="+mn-lt"/>
              </a:rPr>
              <a:t>Simulation</a:t>
            </a:r>
            <a:endParaRPr lang="fr-FR" sz="1600" dirty="0">
              <a:latin typeface="+mn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39713C-2D18-DFF6-84FB-33701178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35" y="3013167"/>
            <a:ext cx="6020109" cy="250964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4B9618B-9D8A-5362-0859-769E31D4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248" y="2036307"/>
            <a:ext cx="7849881" cy="47099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278B24-D0EB-8D6C-9ED5-FCFCD47FD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90264" y="2487680"/>
            <a:ext cx="4676716" cy="37739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AD68972-312E-8A36-6988-AC9DA98DD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09" y="2896044"/>
            <a:ext cx="4029055" cy="32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4F6881-EE70-7249-085A-B44DF08C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60" y="2634645"/>
            <a:ext cx="11431984" cy="40535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634CCEC-62A1-E67A-1D87-3F9DE729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875" y="2230553"/>
            <a:ext cx="4001521" cy="45771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60BF94-D5F3-78BA-78FA-ED4E04D9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099" y="2518385"/>
            <a:ext cx="6857845" cy="40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0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BCA6F6-0F8E-4E29-8AF7-C5E3D763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8" y="2273453"/>
            <a:ext cx="10621848" cy="42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503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-871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BCE20A-F88C-5EE8-E5A5-BA2607AA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8" y="2035780"/>
            <a:ext cx="3953488" cy="45888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0E6C76-CEB3-D1BE-2B71-EF5A94AA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82" y="203578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99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524" y="0"/>
            <a:ext cx="12188952" cy="22256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Sommaire :</a:t>
            </a:r>
          </a:p>
        </p:txBody>
      </p:sp>
      <p:grpSp>
        <p:nvGrpSpPr>
          <p:cNvPr id="103" name="Google Shape;103;p2"/>
          <p:cNvGrpSpPr/>
          <p:nvPr/>
        </p:nvGrpSpPr>
        <p:grpSpPr>
          <a:xfrm>
            <a:off x="838200" y="2514600"/>
            <a:ext cx="10515599" cy="3662362"/>
            <a:chOff x="0" y="0"/>
            <a:chExt cx="10515599" cy="3662362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9308" y="19308"/>
              <a:ext cx="7308527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INTRODUCTION </a:t>
              </a: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4647" y="750784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A0997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23955" y="770092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MODÉLISATION </a:t>
              </a: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09293" y="1501568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74995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228601" y="1520876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dirty="0">
                  <a:solidFill>
                    <a:schemeClr val="lt1"/>
                  </a:solidFill>
                  <a:latin typeface="Avenir"/>
                  <a:sym typeface="Avenir"/>
                </a:rPr>
                <a:t>ORGANISATION </a:t>
              </a: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13940" y="2252353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418B4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1833248" y="2271661"/>
              <a:ext cx="798129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CARTE AUTONOME, PARTIE ACQUISITION ET AFFICHARGE DE LA TRAME AFNOR </a:t>
              </a: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18587" y="3003137"/>
              <a:ext cx="8097012" cy="659225"/>
            </a:xfrm>
            <a:prstGeom prst="roundRect">
              <a:avLst>
                <a:gd name="adj" fmla="val 10000"/>
              </a:avLst>
            </a:prstGeom>
            <a:solidFill>
              <a:srgbClr val="307A6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437895" y="3022445"/>
              <a:ext cx="7025252" cy="620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lang="fr-FR" sz="2400" dirty="0">
                  <a:solidFill>
                    <a:schemeClr val="lt1"/>
                  </a:solidFill>
                  <a:latin typeface="Avenir"/>
                  <a:sym typeface="Avenir"/>
                </a:rPr>
                <a:t>CONCLUSION </a:t>
              </a: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668515" y="481600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1DAD9">
                <a:alpha val="89803"/>
              </a:srgbClr>
            </a:solidFill>
            <a:ln w="12700" cap="flat" cmpd="sng">
              <a:solidFill>
                <a:srgbClr val="E1DAD9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7764927" y="481600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273162" y="1232385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CDDD3">
                <a:alpha val="89803"/>
              </a:srgbClr>
            </a:solidFill>
            <a:ln w="12700" cap="flat" cmpd="sng">
              <a:solidFill>
                <a:srgbClr val="DCDDD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8369574" y="1232385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877809" y="1972182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0DACF">
                <a:alpha val="89803"/>
              </a:srgbClr>
            </a:solidFill>
            <a:ln w="12700" cap="flat" cmpd="sng">
              <a:solidFill>
                <a:srgbClr val="D0DAC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8974221" y="1972182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482456" y="2730291"/>
              <a:ext cx="428496" cy="428496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D6D4">
                <a:alpha val="89803"/>
              </a:srgbClr>
            </a:solidFill>
            <a:ln w="12700" cap="flat" cmpd="sng">
              <a:solidFill>
                <a:srgbClr val="CAD6D4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9578868" y="2730291"/>
              <a:ext cx="235672" cy="32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venir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9EB97D-01C4-50E4-B56C-E9716DDCBAAD}"/>
              </a:ext>
            </a:extLst>
          </p:cNvPr>
          <p:cNvSpPr txBox="1"/>
          <p:nvPr/>
        </p:nvSpPr>
        <p:spPr>
          <a:xfrm>
            <a:off x="4196325" y="2848475"/>
            <a:ext cx="164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F1F1F"/>
                </a:solidFill>
                <a:latin typeface="+mn-lt"/>
              </a:rPr>
              <a:t>Optocoupleur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</a:t>
            </a:r>
            <a:endParaRPr lang="fr-FR" sz="1600" dirty="0">
              <a:latin typeface="+mn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818A8C-DC04-66B7-7345-CC26ED11574D}"/>
              </a:ext>
            </a:extLst>
          </p:cNvPr>
          <p:cNvSpPr txBox="1"/>
          <p:nvPr/>
        </p:nvSpPr>
        <p:spPr>
          <a:xfrm>
            <a:off x="8742199" y="4459561"/>
            <a:ext cx="164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F1F1F"/>
                </a:solidFill>
                <a:latin typeface="+mn-lt"/>
              </a:rPr>
              <a:t>Transistor</a:t>
            </a:r>
            <a:r>
              <a:rPr lang="fr-FR" sz="1600" dirty="0">
                <a:solidFill>
                  <a:srgbClr val="1F1F1F"/>
                </a:solidFill>
                <a:latin typeface="+mn-lt"/>
              </a:rPr>
              <a:t> </a:t>
            </a:r>
            <a:endParaRPr lang="fr-FR" sz="1600" dirty="0">
              <a:latin typeface="+mn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A671D41-DFE2-C4A2-874B-76FC2770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88293" y="164454"/>
            <a:ext cx="5009318" cy="8314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62A1F5-08A0-11EC-0197-D3A4351DB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196" y="1804451"/>
            <a:ext cx="8695509" cy="50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6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(Soudure)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D5E9599-D3B4-1E67-C55F-E9173C47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53722" y="892780"/>
            <a:ext cx="4996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0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FC59E7-A9CB-4641-07F1-10225A1A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5" y="1962243"/>
            <a:ext cx="9300754" cy="46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03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A33D81-02AC-8967-2AF9-5BE098CD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1" y="2381796"/>
            <a:ext cx="11480862" cy="35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27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87C635A-1CF5-38C3-5CD0-404D2D90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894186"/>
            <a:ext cx="10618362" cy="48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9032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E5EEA7-E328-4317-70D2-CDBDFA720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2" y="1857376"/>
            <a:ext cx="2991267" cy="15718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652BAA-4B4D-5D30-A6C2-68C7E219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84" y="3405332"/>
            <a:ext cx="2781688" cy="16671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18F241B-1FC7-854C-D0ED-B8E35149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39" y="5113431"/>
            <a:ext cx="3219899" cy="1686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9CBB6C-6EDC-7A0A-5402-4EAF4ADA81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802" b="12296"/>
          <a:stretch/>
        </p:blipFill>
        <p:spPr>
          <a:xfrm>
            <a:off x="4294904" y="3074126"/>
            <a:ext cx="7080616" cy="26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322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31A779-3ECE-E5A4-B8F5-5BF169DD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08" y="1953828"/>
            <a:ext cx="4217082" cy="22083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C7A1BB-0A78-BEC8-47F9-D5F8554D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1" y="1932806"/>
            <a:ext cx="3978390" cy="20905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F825C4-9207-242D-B258-050697E0B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92" y="1962243"/>
            <a:ext cx="3577754" cy="2144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0379199-18DF-BF38-54CB-9D80A9E648FB}"/>
              </a:ext>
            </a:extLst>
          </p:cNvPr>
          <p:cNvSpPr txBox="1"/>
          <p:nvPr/>
        </p:nvSpPr>
        <p:spPr>
          <a:xfrm>
            <a:off x="148310" y="4258491"/>
            <a:ext cx="24120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 bits : 1 0 1 0 0   1    1    0</a:t>
            </a:r>
          </a:p>
          <a:p>
            <a:endParaRPr lang="fr-FR" dirty="0"/>
          </a:p>
          <a:p>
            <a:r>
              <a:rPr lang="fr-FR" dirty="0"/>
              <a:t>            1 2 4 8 x  10  20  40</a:t>
            </a:r>
          </a:p>
          <a:p>
            <a:endParaRPr lang="fr-FR" dirty="0"/>
          </a:p>
          <a:p>
            <a:r>
              <a:rPr lang="fr-FR" dirty="0"/>
              <a:t>         = 1 + 4      +10+20</a:t>
            </a:r>
          </a:p>
          <a:p>
            <a:endParaRPr lang="fr-FR" dirty="0"/>
          </a:p>
          <a:p>
            <a:r>
              <a:rPr lang="fr-FR" dirty="0"/>
              <a:t>         = 35 Secondes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B7795A-DB56-CD28-4667-4FC800BF56E4}"/>
              </a:ext>
            </a:extLst>
          </p:cNvPr>
          <p:cNvSpPr txBox="1"/>
          <p:nvPr/>
        </p:nvSpPr>
        <p:spPr>
          <a:xfrm>
            <a:off x="3996072" y="4283127"/>
            <a:ext cx="28662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 bits : 0 1 0 0 0   1    0     0     0</a:t>
            </a:r>
          </a:p>
          <a:p>
            <a:endParaRPr lang="fr-FR" dirty="0"/>
          </a:p>
          <a:p>
            <a:r>
              <a:rPr lang="fr-FR" dirty="0"/>
              <a:t>            1 2 4 8 x  10   20   40   x</a:t>
            </a:r>
          </a:p>
          <a:p>
            <a:endParaRPr lang="fr-FR" dirty="0"/>
          </a:p>
          <a:p>
            <a:r>
              <a:rPr lang="fr-FR" dirty="0"/>
              <a:t>         =    2        + 10 </a:t>
            </a:r>
          </a:p>
          <a:p>
            <a:endParaRPr lang="fr-FR" dirty="0"/>
          </a:p>
          <a:p>
            <a:r>
              <a:rPr lang="fr-FR" dirty="0"/>
              <a:t>         = 12 Minutes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2E0111-2702-38E9-FA00-A7ACD09CA890}"/>
              </a:ext>
            </a:extLst>
          </p:cNvPr>
          <p:cNvSpPr txBox="1"/>
          <p:nvPr/>
        </p:nvSpPr>
        <p:spPr>
          <a:xfrm>
            <a:off x="7891053" y="4258491"/>
            <a:ext cx="28662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 bits : 0 0 0 0 0   0    1     0   0</a:t>
            </a:r>
          </a:p>
          <a:p>
            <a:endParaRPr lang="fr-FR" dirty="0"/>
          </a:p>
          <a:p>
            <a:r>
              <a:rPr lang="fr-FR" dirty="0"/>
              <a:t>            1 2 4 8 x  10  20    x   x</a:t>
            </a:r>
          </a:p>
          <a:p>
            <a:endParaRPr lang="fr-FR" dirty="0"/>
          </a:p>
          <a:p>
            <a:r>
              <a:rPr lang="fr-FR" dirty="0"/>
              <a:t>         =                       20</a:t>
            </a:r>
          </a:p>
          <a:p>
            <a:endParaRPr lang="fr-FR" dirty="0"/>
          </a:p>
          <a:p>
            <a:r>
              <a:rPr lang="fr-FR" dirty="0"/>
              <a:t>         = 20 Heures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9156AD-D3FA-A959-A5E0-F228473EA095}"/>
              </a:ext>
            </a:extLst>
          </p:cNvPr>
          <p:cNvSpPr txBox="1"/>
          <p:nvPr/>
        </p:nvSpPr>
        <p:spPr>
          <a:xfrm>
            <a:off x="4328831" y="6233285"/>
            <a:ext cx="312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: 20h ; 12min; 35secondes</a:t>
            </a:r>
          </a:p>
        </p:txBody>
      </p:sp>
    </p:spTree>
    <p:extLst>
      <p:ext uri="{BB962C8B-B14F-4D97-AF65-F5344CB8AC3E}">
        <p14:creationId xmlns:p14="http://schemas.microsoft.com/office/powerpoint/2010/main" val="20768431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numérique de la trame</a:t>
            </a:r>
          </a:p>
        </p:txBody>
      </p:sp>
    </p:spTree>
    <p:extLst>
      <p:ext uri="{BB962C8B-B14F-4D97-AF65-F5344CB8AC3E}">
        <p14:creationId xmlns:p14="http://schemas.microsoft.com/office/powerpoint/2010/main" val="229833238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4393" y="-95794"/>
            <a:ext cx="9797117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</a:t>
            </a:r>
            <a:r>
              <a:rPr lang="fr-FR" dirty="0"/>
              <a:t> FONCTIONNEMENT D’ENSEMBLE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Assemblage des global composants </a:t>
            </a:r>
          </a:p>
        </p:txBody>
      </p:sp>
    </p:spTree>
    <p:extLst>
      <p:ext uri="{BB962C8B-B14F-4D97-AF65-F5344CB8AC3E}">
        <p14:creationId xmlns:p14="http://schemas.microsoft.com/office/powerpoint/2010/main" val="33009767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1194393" y="-95794"/>
            <a:ext cx="9797117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</a:t>
            </a:r>
            <a:r>
              <a:rPr lang="fr-FR" dirty="0"/>
              <a:t> FONCTIONNEMENT D’ENSEMBLE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Programme de fonctionnement global</a:t>
            </a:r>
          </a:p>
        </p:txBody>
      </p:sp>
    </p:spTree>
    <p:extLst>
      <p:ext uri="{BB962C8B-B14F-4D97-AF65-F5344CB8AC3E}">
        <p14:creationId xmlns:p14="http://schemas.microsoft.com/office/powerpoint/2010/main" val="30614379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Introduction </a:t>
            </a:r>
            <a:endParaRPr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6582661-2D1F-8078-C9B3-0FF4DF68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34" y="1312731"/>
            <a:ext cx="8116478" cy="55326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C8FC3C-0318-6082-E8DF-F00837B67CE5}"/>
              </a:ext>
            </a:extLst>
          </p:cNvPr>
          <p:cNvSpPr/>
          <p:nvPr/>
        </p:nvSpPr>
        <p:spPr>
          <a:xfrm>
            <a:off x="2725783" y="6470469"/>
            <a:ext cx="581732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C8FC3C-0318-6082-E8DF-F00837B67CE5}"/>
              </a:ext>
            </a:extLst>
          </p:cNvPr>
          <p:cNvSpPr/>
          <p:nvPr/>
        </p:nvSpPr>
        <p:spPr>
          <a:xfrm>
            <a:off x="2725783" y="6470469"/>
            <a:ext cx="5817326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957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1524" y="0"/>
            <a:ext cx="12188952" cy="22256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A56832-4717-1A63-8DCD-2A3CA896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013" y="2312872"/>
            <a:ext cx="6942925" cy="4457930"/>
          </a:xfrm>
          <a:prstGeom prst="rect">
            <a:avLst/>
          </a:prstGeom>
        </p:spPr>
      </p:pic>
      <p:sp>
        <p:nvSpPr>
          <p:cNvPr id="4" name="Google Shape;411;p30">
            <a:extLst>
              <a:ext uri="{FF2B5EF4-FFF2-40B4-BE49-F238E27FC236}">
                <a16:creationId xmlns:a16="http://schemas.microsoft.com/office/drawing/2014/main" id="{07A92EA9-426A-531A-1E8D-04B9894CA8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Je vous remercie  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</a:p>
        </p:txBody>
      </p:sp>
      <p:sp>
        <p:nvSpPr>
          <p:cNvPr id="101" name="Google Shape;101;p2"/>
          <p:cNvSpPr/>
          <p:nvPr/>
        </p:nvSpPr>
        <p:spPr>
          <a:xfrm>
            <a:off x="3048" y="0"/>
            <a:ext cx="12188952" cy="1785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B8BFC-3C50-E2CB-C466-E269E0C9231E}"/>
              </a:ext>
            </a:extLst>
          </p:cNvPr>
          <p:cNvCxnSpPr/>
          <p:nvPr/>
        </p:nvCxnSpPr>
        <p:spPr>
          <a:xfrm>
            <a:off x="-3048" y="136038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72AFF81-3F41-739B-3598-0267CDB5FD95}"/>
              </a:ext>
            </a:extLst>
          </p:cNvPr>
          <p:cNvSpPr txBox="1"/>
          <p:nvPr/>
        </p:nvSpPr>
        <p:spPr>
          <a:xfrm>
            <a:off x="-6096" y="1288565"/>
            <a:ext cx="121980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- Traitement analogique de la trame (Redressement et filtrage contrôlé)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D2E36A-F3B4-B7A7-891C-231EB358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92" y="1994482"/>
            <a:ext cx="7418780" cy="46545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1A6A628-14FD-AD9B-DD0B-20F78ACE9E05}"/>
              </a:ext>
            </a:extLst>
          </p:cNvPr>
          <p:cNvSpPr txBox="1"/>
          <p:nvPr/>
        </p:nvSpPr>
        <p:spPr>
          <a:xfrm>
            <a:off x="354874" y="1930378"/>
            <a:ext cx="6109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R1 sert à limiter le courant passant dans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plus sa valeur est basse plus le courant passant dans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est fort, et donc plus la sortie de l’</a:t>
            </a:r>
            <a:r>
              <a:rPr lang="fr-FR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opto</a:t>
            </a:r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est “puissante” et plus le signal en sortie est “propre”.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445FB-A44D-D89D-4762-D58D46E100BA}"/>
              </a:ext>
            </a:extLst>
          </p:cNvPr>
          <p:cNvSpPr txBox="1"/>
          <p:nvPr/>
        </p:nvSpPr>
        <p:spPr>
          <a:xfrm>
            <a:off x="287735" y="5798265"/>
            <a:ext cx="6109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R3 permet à Q1 de ne pas être passant en absence de signal sur sa source</a:t>
            </a:r>
          </a:p>
        </p:txBody>
      </p:sp>
    </p:spTree>
    <p:extLst>
      <p:ext uri="{BB962C8B-B14F-4D97-AF65-F5344CB8AC3E}">
        <p14:creationId xmlns:p14="http://schemas.microsoft.com/office/powerpoint/2010/main" val="21864153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153;p6">
            <a:extLst>
              <a:ext uri="{FF2B5EF4-FFF2-40B4-BE49-F238E27FC236}">
                <a16:creationId xmlns:a16="http://schemas.microsoft.com/office/drawing/2014/main" id="{6D3802EA-E50E-81D5-1458-982CEA73C331}"/>
              </a:ext>
            </a:extLst>
          </p:cNvPr>
          <p:cNvSpPr txBox="1">
            <a:spLocks/>
          </p:cNvSpPr>
          <p:nvPr/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fr-FR"/>
              <a:t>Introduction 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CDED7BC-DB14-C211-3C24-D5A0949C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4" y="3338385"/>
            <a:ext cx="3535680" cy="108442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39F31A7-C5CA-95E0-A957-300C819C9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52" y="1955635"/>
            <a:ext cx="1915886" cy="384992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6D1429F-DC7A-B20D-855B-2CC832D8B710}"/>
              </a:ext>
            </a:extLst>
          </p:cNvPr>
          <p:cNvSpPr txBox="1"/>
          <p:nvPr/>
        </p:nvSpPr>
        <p:spPr>
          <a:xfrm>
            <a:off x="964454" y="4653353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Centre horaire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234907-9D84-BCEE-FDCD-9C1BBAE9BB13}"/>
              </a:ext>
            </a:extLst>
          </p:cNvPr>
          <p:cNvSpPr txBox="1"/>
          <p:nvPr/>
        </p:nvSpPr>
        <p:spPr>
          <a:xfrm>
            <a:off x="10313838" y="4795557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Horloge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F7573D-049C-8135-C3D1-6B388C01C72B}"/>
              </a:ext>
            </a:extLst>
          </p:cNvPr>
          <p:cNvSpPr txBox="1"/>
          <p:nvPr/>
        </p:nvSpPr>
        <p:spPr>
          <a:xfrm>
            <a:off x="10313838" y="2996270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Horloge 1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35657EA-C96C-6ACA-230B-B5C87A7AA2D7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869494" y="2996270"/>
            <a:ext cx="4418135" cy="884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A48B494-DDAF-687E-1456-2BE9D39EE2EE}"/>
              </a:ext>
            </a:extLst>
          </p:cNvPr>
          <p:cNvCxnSpPr>
            <a:cxnSpLocks/>
          </p:cNvCxnSpPr>
          <p:nvPr/>
        </p:nvCxnSpPr>
        <p:spPr>
          <a:xfrm>
            <a:off x="3878231" y="3880599"/>
            <a:ext cx="4561166" cy="747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A95B770-9EBE-DE6D-6E1F-24113BC418A2}"/>
              </a:ext>
            </a:extLst>
          </p:cNvPr>
          <p:cNvSpPr txBox="1"/>
          <p:nvPr/>
        </p:nvSpPr>
        <p:spPr>
          <a:xfrm rot="20931215">
            <a:off x="5289382" y="3204125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Afnor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5657555-5565-9F57-43D5-9FA06615CE4E}"/>
              </a:ext>
            </a:extLst>
          </p:cNvPr>
          <p:cNvSpPr txBox="1"/>
          <p:nvPr/>
        </p:nvSpPr>
        <p:spPr>
          <a:xfrm rot="568159">
            <a:off x="5297099" y="3972669"/>
            <a:ext cx="1323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Signal Afnor</a:t>
            </a:r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78B5499B-6E16-42DC-00AB-686C223488A4}"/>
              </a:ext>
            </a:extLst>
          </p:cNvPr>
          <p:cNvSpPr/>
          <p:nvPr/>
        </p:nvSpPr>
        <p:spPr>
          <a:xfrm>
            <a:off x="6562556" y="4070018"/>
            <a:ext cx="842617" cy="55786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BC7A0EC0-F9E8-0835-D79A-BB7E26FE6956}"/>
              </a:ext>
            </a:extLst>
          </p:cNvPr>
          <p:cNvSpPr/>
          <p:nvPr/>
        </p:nvSpPr>
        <p:spPr>
          <a:xfrm>
            <a:off x="6562557" y="3006724"/>
            <a:ext cx="842617" cy="55786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9AD8A-1321-DC4B-E7EC-A7EF6537C961}"/>
              </a:ext>
            </a:extLst>
          </p:cNvPr>
          <p:cNvSpPr/>
          <p:nvPr/>
        </p:nvSpPr>
        <p:spPr>
          <a:xfrm>
            <a:off x="5187398" y="4752186"/>
            <a:ext cx="1817203" cy="996128"/>
          </a:xfrm>
          <a:prstGeom prst="rect">
            <a:avLst/>
          </a:prstGeom>
          <a:solidFill>
            <a:srgbClr val="FFEC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Boîtier autonome de mise à jour des horloges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B296B-7376-2D4A-1EF6-45EECFC22681}"/>
              </a:ext>
            </a:extLst>
          </p:cNvPr>
          <p:cNvSpPr/>
          <p:nvPr/>
        </p:nvSpPr>
        <p:spPr>
          <a:xfrm>
            <a:off x="5169959" y="1927424"/>
            <a:ext cx="1817203" cy="996128"/>
          </a:xfrm>
          <a:prstGeom prst="rect">
            <a:avLst/>
          </a:prstGeom>
          <a:solidFill>
            <a:srgbClr val="FFEC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Boîtier autonome de mise à jour des horloges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C50EE86-FBC3-D80E-D57B-60D52BA7DD48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886970" y="2425488"/>
            <a:ext cx="1282989" cy="145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1B4C483-CC8D-C597-2A53-EEB15B9D33C5}"/>
              </a:ext>
            </a:extLst>
          </p:cNvPr>
          <p:cNvCxnSpPr>
            <a:cxnSpLocks/>
          </p:cNvCxnSpPr>
          <p:nvPr/>
        </p:nvCxnSpPr>
        <p:spPr>
          <a:xfrm>
            <a:off x="3886970" y="3901960"/>
            <a:ext cx="1282952" cy="1291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0530973-6771-D864-E659-5A975D5CE8D7}"/>
              </a:ext>
            </a:extLst>
          </p:cNvPr>
          <p:cNvCxnSpPr>
            <a:cxnSpLocks/>
          </p:cNvCxnSpPr>
          <p:nvPr/>
        </p:nvCxnSpPr>
        <p:spPr>
          <a:xfrm>
            <a:off x="6987258" y="2443120"/>
            <a:ext cx="1452139" cy="186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9ADC6DB-CCDB-F017-46CE-5E5CD1A25FEB}"/>
              </a:ext>
            </a:extLst>
          </p:cNvPr>
          <p:cNvCxnSpPr>
            <a:cxnSpLocks/>
          </p:cNvCxnSpPr>
          <p:nvPr/>
        </p:nvCxnSpPr>
        <p:spPr>
          <a:xfrm flipV="1">
            <a:off x="7022077" y="5193097"/>
            <a:ext cx="1375875" cy="78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65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Use Case</a:t>
            </a:r>
            <a:endParaRPr dirty="0"/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B67A241-8316-D29D-6D12-6B30D4A5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03" y="1449683"/>
            <a:ext cx="8338594" cy="5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9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Organisation</a:t>
            </a:r>
            <a:endParaRPr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478163-F2B8-261D-7D8B-CC362946BE9C}"/>
              </a:ext>
            </a:extLst>
          </p:cNvPr>
          <p:cNvSpPr txBox="1"/>
          <p:nvPr/>
        </p:nvSpPr>
        <p:spPr>
          <a:xfrm>
            <a:off x="990600" y="1919555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Pour ce projet, la SNCF souhaite la réalisation d’un système en 2 parties, Test and Set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63F74-F014-8A9C-AFCD-25A893A6EC85}"/>
              </a:ext>
            </a:extLst>
          </p:cNvPr>
          <p:cNvSpPr/>
          <p:nvPr/>
        </p:nvSpPr>
        <p:spPr>
          <a:xfrm>
            <a:off x="1473271" y="3095212"/>
            <a:ext cx="2821578" cy="1358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Partie 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E1A887-6866-42B2-7B3A-8D551AD4485A}"/>
              </a:ext>
            </a:extLst>
          </p:cNvPr>
          <p:cNvSpPr/>
          <p:nvPr/>
        </p:nvSpPr>
        <p:spPr>
          <a:xfrm>
            <a:off x="7900199" y="3095211"/>
            <a:ext cx="2821578" cy="1358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Partie Set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E2AC72-ACB0-B905-9746-71E2F8D98E06}"/>
              </a:ext>
            </a:extLst>
          </p:cNvPr>
          <p:cNvSpPr txBox="1"/>
          <p:nvPr/>
        </p:nvSpPr>
        <p:spPr>
          <a:xfrm>
            <a:off x="5665252" y="3574424"/>
            <a:ext cx="86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And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0C5662-03B4-7020-F92F-DA95CCD0E4D3}"/>
              </a:ext>
            </a:extLst>
          </p:cNvPr>
          <p:cNvSpPr txBox="1"/>
          <p:nvPr/>
        </p:nvSpPr>
        <p:spPr>
          <a:xfrm>
            <a:off x="7225288" y="5069229"/>
            <a:ext cx="41714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Qui permet d’imposer une heure à l’aide du téléphone d’un agent.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FF34DFD-511E-5972-71E4-5D7206CBC5F0}"/>
              </a:ext>
            </a:extLst>
          </p:cNvPr>
          <p:cNvSpPr txBox="1"/>
          <p:nvPr/>
        </p:nvSpPr>
        <p:spPr>
          <a:xfrm>
            <a:off x="798357" y="5075404"/>
            <a:ext cx="4444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Qui permet de tester la réception de la liaison</a:t>
            </a:r>
          </a:p>
        </p:txBody>
      </p:sp>
    </p:spTree>
    <p:extLst>
      <p:ext uri="{BB962C8B-B14F-4D97-AF65-F5344CB8AC3E}">
        <p14:creationId xmlns:p14="http://schemas.microsoft.com/office/powerpoint/2010/main" val="556167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 dirty="0"/>
              <a:t>Modélisation : </a:t>
            </a:r>
            <a:r>
              <a:rPr lang="fr-FR" dirty="0"/>
              <a:t>Diagramme de Contexte </a:t>
            </a:r>
            <a:endParaRPr dirty="0"/>
          </a:p>
        </p:txBody>
      </p:sp>
      <p:pic>
        <p:nvPicPr>
          <p:cNvPr id="3" name="Image 2" descr="Une image contenant texte, horloge, capture d’écran, Horloge murale&#10;&#10;Description générée automatiquement">
            <a:extLst>
              <a:ext uri="{FF2B5EF4-FFF2-40B4-BE49-F238E27FC236}">
                <a16:creationId xmlns:a16="http://schemas.microsoft.com/office/drawing/2014/main" id="{59679872-8E8F-73AF-DB45-A0DCA5EA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6" y="1521955"/>
            <a:ext cx="10268007" cy="51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44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094391" y="-78169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fr-FR" dirty="0"/>
              <a:t>Organisation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2BBA80-9E90-ADD9-98DF-EC5A21BF72B7}"/>
              </a:ext>
            </a:extLst>
          </p:cNvPr>
          <p:cNvSpPr txBox="1"/>
          <p:nvPr/>
        </p:nvSpPr>
        <p:spPr>
          <a:xfrm>
            <a:off x="325754" y="1699942"/>
            <a:ext cx="11692075" cy="1843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Les différentes tâches sont décomposées en 3 parties :</a:t>
            </a:r>
          </a:p>
          <a:p>
            <a:pPr algn="just">
              <a:lnSpc>
                <a:spcPct val="200000"/>
              </a:lnSpc>
            </a:pPr>
            <a:r>
              <a:rPr lang="fr-FR" sz="2000" dirty="0"/>
              <a:t>-  L’acquisition de la trame en norme AFNOR sur la première carte électronique et l’affichage de ces informations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1F9B3F-37F0-688F-FDB5-9D5FDA86FC75}"/>
              </a:ext>
            </a:extLst>
          </p:cNvPr>
          <p:cNvSpPr txBox="1"/>
          <p:nvPr/>
        </p:nvSpPr>
        <p:spPr>
          <a:xfrm>
            <a:off x="325754" y="3587443"/>
            <a:ext cx="11692075" cy="12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-   L’envoie par une application Android l’heure à la seconde carte par </a:t>
            </a:r>
            <a:r>
              <a:rPr lang="fr-FR" sz="2000" dirty="0" err="1"/>
              <a:t>bluetooth</a:t>
            </a:r>
            <a:r>
              <a:rPr lang="fr-FR" sz="2000" dirty="0"/>
              <a:t> avec la réception de cette information sur la carte.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1CE7A-BFD1-60AC-09D6-91E09F1C0BDC}"/>
              </a:ext>
            </a:extLst>
          </p:cNvPr>
          <p:cNvSpPr txBox="1"/>
          <p:nvPr/>
        </p:nvSpPr>
        <p:spPr>
          <a:xfrm>
            <a:off x="325754" y="4833538"/>
            <a:ext cx="11692075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2000" dirty="0"/>
              <a:t>-   La génération par la seconde carte de la trame en norme AFNOR correspondant à l’heure reçue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FEA49-CB50-1C43-0ACB-1024A0CF0024}"/>
              </a:ext>
            </a:extLst>
          </p:cNvPr>
          <p:cNvSpPr/>
          <p:nvPr/>
        </p:nvSpPr>
        <p:spPr>
          <a:xfrm>
            <a:off x="243840" y="2508069"/>
            <a:ext cx="11843657" cy="10793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86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dirty="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6"/>
          <p:cNvSpPr/>
          <p:nvPr/>
        </p:nvSpPr>
        <p:spPr>
          <a:xfrm rot="10800000">
            <a:off x="1" y="-43982"/>
            <a:ext cx="12191999" cy="13441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102;p2">
            <a:extLst>
              <a:ext uri="{FF2B5EF4-FFF2-40B4-BE49-F238E27FC236}">
                <a16:creationId xmlns:a16="http://schemas.microsoft.com/office/drawing/2014/main" id="{1D844AAC-03B1-1C33-04BC-F5BA07676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872" y="-176682"/>
            <a:ext cx="10908256" cy="163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fr-FR" sz="440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CARTE AUTONOME, PARTIE ACQUISITION ET AFFICHARGE DE LA TRAME AFNOR 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BFA09E6-9521-E685-00C9-236C4C86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6" y="1300124"/>
            <a:ext cx="11710528" cy="5394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79514D-A68F-1238-C3AE-98A33C17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0" y="1344107"/>
            <a:ext cx="11347616" cy="551389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5ED27D-5E6D-6D2D-D0DD-E28E3DAE0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88" y="1346916"/>
            <a:ext cx="11776224" cy="54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743</Words>
  <Application>Microsoft Office PowerPoint</Application>
  <PresentationFormat>Grand écran</PresentationFormat>
  <Paragraphs>122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Avenir</vt:lpstr>
      <vt:lpstr>Calibri</vt:lpstr>
      <vt:lpstr>BlockprintVTI</vt:lpstr>
      <vt:lpstr>Rapport de projet BTS SNEC  : Boîtier de mise à jour des horloges</vt:lpstr>
      <vt:lpstr>Sommaire :</vt:lpstr>
      <vt:lpstr>Introduction </vt:lpstr>
      <vt:lpstr>Présentation PowerPoint</vt:lpstr>
      <vt:lpstr>Modélisation : Diagramme de Use Case</vt:lpstr>
      <vt:lpstr>Organisation</vt:lpstr>
      <vt:lpstr>Modélisation : Diagramme de Contexte </vt:lpstr>
      <vt:lpstr>Organisation</vt:lpstr>
      <vt:lpstr>CARTE AUTONOME, PARTIE ACQUISITION ET AFFICHARGE DE LA TRAME AFNOR </vt:lpstr>
      <vt:lpstr>Modélisation : Diagramme de BDD</vt:lpstr>
      <vt:lpstr>Modélisation : Diagramme d’IBD</vt:lpstr>
      <vt:lpstr>Tableau de synthèse des connectiques et variables utilisées </vt:lpstr>
      <vt:lpstr>Conception de la carte PCB sur Kicad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AUTONOME, PARTIE ACQUISITION ET AFFICHARGE DE LA TRAME AFNOR </vt:lpstr>
      <vt:lpstr>CARTE AUTONOME FONCTIONNEMENT D’ENSEMBLE</vt:lpstr>
      <vt:lpstr>CARTE AUTONOME FONCTIONNEMENT D’ENSEMBLE</vt:lpstr>
      <vt:lpstr>CONCLUSION</vt:lpstr>
      <vt:lpstr>Je vous remercie  </vt:lpstr>
      <vt:lpstr>CARTE AUTONOME, PARTIE ACQUISITION ET AFFICHARGE DE LA TRAME AFNOR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NIANG Drame-Assan         BTS SN2</dc:title>
  <dc:creator>NIANG Drame-Assan (SNCF RESEAU / ESTI - ILE DE FRANCE / VERSAILLES / TRAPPES)</dc:creator>
  <cp:lastModifiedBy>Adamou ASTADJOULDE</cp:lastModifiedBy>
  <cp:revision>37</cp:revision>
  <dcterms:created xsi:type="dcterms:W3CDTF">2023-12-05T08:46:32Z</dcterms:created>
  <dcterms:modified xsi:type="dcterms:W3CDTF">2024-05-14T06:52:09Z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0x010100E28B2ED304CE82449EAB195C0BE3D138</vt:lpwstr>
  </property>
  <property fmtid="{D5CDD505-2E9C-101B-9397-08002B2CF9AE}" pid="3" name="MSIP_Label_67cce88e-ba6c-4072-9a4d-8f9e28d4554f_Enabled">
    <vt:lpwstr>true</vt:lpwstr>
  </property>
  <property fmtid="{D5CDD505-2E9C-101B-9397-08002B2CF9AE}" pid="4" name="MSIP_Label_67cce88e-ba6c-4072-9a4d-8f9e28d4554f_SetDate">
    <vt:lpwstr>2023-12-08T11:32:38Z</vt:lpwstr>
  </property>
  <property fmtid="{D5CDD505-2E9C-101B-9397-08002B2CF9AE}" pid="5" name="MSIP_Label_67cce88e-ba6c-4072-9a4d-8f9e28d4554f_Method">
    <vt:lpwstr>Standard</vt:lpwstr>
  </property>
  <property fmtid="{D5CDD505-2E9C-101B-9397-08002B2CF9AE}" pid="6" name="MSIP_Label_67cce88e-ba6c-4072-9a4d-8f9e28d4554f_Name">
    <vt:lpwstr>Interne - SNCF Réseau</vt:lpwstr>
  </property>
  <property fmtid="{D5CDD505-2E9C-101B-9397-08002B2CF9AE}" pid="7" name="MSIP_Label_67cce88e-ba6c-4072-9a4d-8f9e28d4554f_SiteId">
    <vt:lpwstr>4a7c8238-5799-4b16-9fc6-9ad8fce5a7d9</vt:lpwstr>
  </property>
  <property fmtid="{D5CDD505-2E9C-101B-9397-08002B2CF9AE}" pid="8" name="MSIP_Label_67cce88e-ba6c-4072-9a4d-8f9e28d4554f_ActionId">
    <vt:lpwstr>bc763db8-fabe-485c-a9d8-daaf678cc1f2</vt:lpwstr>
  </property>
  <property fmtid="{D5CDD505-2E9C-101B-9397-08002B2CF9AE}" pid="9" name="MSIP_Label_67cce88e-ba6c-4072-9a4d-8f9e28d4554f_ContentBits">
    <vt:lpwstr>2</vt:lpwstr>
  </property>
</Properties>
</file>